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0"/>
  </p:notesMasterIdLst>
  <p:handoutMasterIdLst>
    <p:handoutMasterId r:id="rId51"/>
  </p:handoutMasterIdLst>
  <p:sldIdLst>
    <p:sldId id="268" r:id="rId10"/>
    <p:sldId id="328" r:id="rId11"/>
    <p:sldId id="274" r:id="rId12"/>
    <p:sldId id="341" r:id="rId13"/>
    <p:sldId id="343" r:id="rId14"/>
    <p:sldId id="279" r:id="rId15"/>
    <p:sldId id="280" r:id="rId16"/>
    <p:sldId id="344" r:id="rId17"/>
    <p:sldId id="346" r:id="rId18"/>
    <p:sldId id="350" r:id="rId19"/>
    <p:sldId id="347" r:id="rId20"/>
    <p:sldId id="351" r:id="rId21"/>
    <p:sldId id="284" r:id="rId22"/>
    <p:sldId id="285" r:id="rId23"/>
    <p:sldId id="286" r:id="rId24"/>
    <p:sldId id="348" r:id="rId25"/>
    <p:sldId id="354" r:id="rId26"/>
    <p:sldId id="355" r:id="rId27"/>
    <p:sldId id="358" r:id="rId28"/>
    <p:sldId id="359" r:id="rId29"/>
    <p:sldId id="316" r:id="rId30"/>
    <p:sldId id="361" r:id="rId31"/>
    <p:sldId id="362" r:id="rId32"/>
    <p:sldId id="363" r:id="rId33"/>
    <p:sldId id="364" r:id="rId34"/>
    <p:sldId id="365" r:id="rId35"/>
    <p:sldId id="323" r:id="rId36"/>
    <p:sldId id="366" r:id="rId37"/>
    <p:sldId id="336" r:id="rId38"/>
    <p:sldId id="271" r:id="rId39"/>
    <p:sldId id="288" r:id="rId40"/>
    <p:sldId id="314" r:id="rId41"/>
    <p:sldId id="349" r:id="rId42"/>
    <p:sldId id="335" r:id="rId43"/>
    <p:sldId id="289" r:id="rId44"/>
    <p:sldId id="294" r:id="rId45"/>
    <p:sldId id="298" r:id="rId46"/>
    <p:sldId id="299" r:id="rId47"/>
    <p:sldId id="327" r:id="rId48"/>
    <p:sldId id="329" r:id="rId49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4336"/>
    <a:srgbClr val="FFFFFF"/>
    <a:srgbClr val="BAC5E8"/>
    <a:srgbClr val="DDEACE"/>
    <a:srgbClr val="E6D2DE"/>
    <a:srgbClr val="B4EEC3"/>
    <a:srgbClr val="EAD6B8"/>
    <a:srgbClr val="DA8150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6" autoAdjust="0"/>
    <p:restoredTop sz="94754" autoAdjust="0"/>
  </p:normalViewPr>
  <p:slideViewPr>
    <p:cSldViewPr snapToObjects="1">
      <p:cViewPr>
        <p:scale>
          <a:sx n="150" d="100"/>
          <a:sy n="150" d="100"/>
        </p:scale>
        <p:origin x="462" y="480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20.02.2020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20.02.2020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3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0798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 smtClean="0"/>
              <a:t>NDSS 2020</a:t>
            </a:r>
            <a:endParaRPr lang="en-GB" sz="800" b="1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13.png"/><Relationship Id="rId12" Type="http://schemas.openxmlformats.org/officeDocument/2006/relationships/image" Target="../media/image35.png"/><Relationship Id="rId2" Type="http://schemas.openxmlformats.org/officeDocument/2006/relationships/image" Target="../media/image1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openxmlformats.org/officeDocument/2006/relationships/image" Target="../media/image34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image" Target="../media/image8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1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36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3" Type="http://schemas.microsoft.com/office/2007/relationships/hdphoto" Target="../media/hdphoto2.wdp"/><Relationship Id="rId7" Type="http://schemas.openxmlformats.org/officeDocument/2006/relationships/image" Target="../media/image49.png"/><Relationship Id="rId12" Type="http://schemas.openxmlformats.org/officeDocument/2006/relationships/image" Target="../media/image36.png"/><Relationship Id="rId2" Type="http://schemas.openxmlformats.org/officeDocument/2006/relationships/image" Target="../media/image47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35.png"/><Relationship Id="rId15" Type="http://schemas.openxmlformats.org/officeDocument/2006/relationships/image" Target="../media/image56.png"/><Relationship Id="rId10" Type="http://schemas.openxmlformats.org/officeDocument/2006/relationships/image" Target="../media/image52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Relationship Id="rId1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jpeg"/><Relationship Id="rId5" Type="http://schemas.openxmlformats.org/officeDocument/2006/relationships/image" Target="../media/image61.jpg"/><Relationship Id="rId4" Type="http://schemas.openxmlformats.org/officeDocument/2006/relationships/image" Target="../media/image6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microsoft.com/office/2007/relationships/hdphoto" Target="../media/hdphoto5.wdp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</a:t>
            </a:r>
            <a:r>
              <a:rPr lang="en-GB" sz="2000" u="sng" dirty="0" smtClean="0"/>
              <a:t>Dhar</a:t>
            </a:r>
            <a:r>
              <a:rPr lang="en-GB" sz="2000" dirty="0" smtClean="0"/>
              <a:t>, Enis Ulqinaku, Kari </a:t>
            </a:r>
            <a:r>
              <a:rPr lang="en-US" sz="2000" dirty="0" smtClean="0"/>
              <a:t>Kostiainen, Srdjan Capkun</a:t>
            </a:r>
          </a:p>
          <a:p>
            <a:r>
              <a:rPr lang="en-US" sz="2000" dirty="0" smtClean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P</a:t>
            </a:r>
            <a:r>
              <a:rPr lang="en-US" sz="2400" b="0" dirty="0" smtClean="0"/>
              <a:t>ROTECT</a:t>
            </a:r>
            <a:r>
              <a:rPr lang="en-US" b="0" dirty="0" smtClean="0"/>
              <a:t>IO</a:t>
            </a:r>
            <a:r>
              <a:rPr lang="en-US" sz="2400" b="0" dirty="0" smtClean="0"/>
              <a:t>N</a:t>
            </a:r>
            <a:r>
              <a:rPr lang="en-US" b="0" dirty="0" smtClean="0"/>
              <a:t>: </a:t>
            </a:r>
            <a:r>
              <a:rPr lang="en-US" b="0" dirty="0"/>
              <a:t>Root-of-Trust for </a:t>
            </a:r>
            <a:r>
              <a:rPr lang="en-US" b="0" dirty="0" smtClean="0"/>
              <a:t>IO in </a:t>
            </a:r>
            <a:r>
              <a:rPr lang="en-US" b="0" dirty="0"/>
              <a:t>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945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65800" y="34664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7616" y="398248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4540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65800" y="34664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7616" y="398248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726" y="2100248"/>
            <a:ext cx="2220791" cy="22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79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438400"/>
            <a:ext cx="11537950" cy="17859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users </a:t>
            </a:r>
            <a:r>
              <a:rPr lang="en-US" dirty="0"/>
              <a:t>are more likely not to verify it.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Therefore </a:t>
            </a:r>
            <a:r>
              <a:rPr lang="en-US" dirty="0"/>
              <a:t>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Early Form Submission Attack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32554" y="2580932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565285" y="1599294"/>
            <a:ext cx="3539206" cy="3824517"/>
            <a:chOff x="1259013" y="1971661"/>
            <a:chExt cx="3539206" cy="3824517"/>
          </a:xfrm>
        </p:grpSpPr>
        <p:sp>
          <p:nvSpPr>
            <p:cNvPr id="89" name="Rounded Rectangle 8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9297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Isosceles Triangle 10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5" idx="3"/>
              <a:endCxn id="10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92563" y="4904328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939725" y="4763054"/>
            <a:ext cx="1236270" cy="573908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1471948" y="3370095"/>
              <a:ext cx="469016" cy="43861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63" y="3298401"/>
              <a:ext cx="482693" cy="48269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01595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ProtectIOn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23850" y="1651975"/>
            <a:ext cx="1524000" cy="1524000"/>
            <a:chOff x="6855619" y="1371600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6855619" y="1371600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7769590" y="1726135"/>
              <a:ext cx="535093" cy="4386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2971" y="2213254"/>
              <a:ext cx="609295" cy="60929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824" y="1682058"/>
              <a:ext cx="482693" cy="482693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5378789" y="4562335"/>
            <a:ext cx="1400629" cy="1396262"/>
            <a:chOff x="5378789" y="4562335"/>
            <a:chExt cx="1400629" cy="139626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5378789" y="4562335"/>
              <a:ext cx="1400629" cy="1015541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697509" y="5558487"/>
              <a:ext cx="8483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Calibri" panose="020F0502020204030204"/>
                </a:rPr>
                <a:t>IOHub</a:t>
              </a:r>
              <a:endParaRPr lang="en-US" sz="2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5" r="18747"/>
          <a:stretch/>
        </p:blipFill>
        <p:spPr>
          <a:xfrm>
            <a:off x="5697509" y="3062478"/>
            <a:ext cx="609600" cy="97523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956176" y="4522648"/>
            <a:ext cx="3905623" cy="1055228"/>
            <a:chOff x="7956176" y="4522648"/>
            <a:chExt cx="3905623" cy="1055228"/>
          </a:xfrm>
        </p:grpSpPr>
        <p:sp>
          <p:nvSpPr>
            <p:cNvPr id="26" name="Rounded Rectangle 25"/>
            <p:cNvSpPr/>
            <p:nvPr/>
          </p:nvSpPr>
          <p:spPr>
            <a:xfrm>
              <a:off x="7956176" y="4551643"/>
              <a:ext cx="39056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377" y="4522648"/>
              <a:ext cx="956267" cy="956267"/>
            </a:xfrm>
            <a:prstGeom prst="rect">
              <a:avLst/>
            </a:prstGeom>
          </p:spPr>
        </p:pic>
      </p:grpSp>
      <p:cxnSp>
        <p:nvCxnSpPr>
          <p:cNvPr id="28" name="Straight Arrow Connector 27"/>
          <p:cNvCxnSpPr>
            <a:stCxn id="26" idx="1"/>
            <a:endCxn id="16" idx="3"/>
          </p:cNvCxnSpPr>
          <p:nvPr/>
        </p:nvCxnSpPr>
        <p:spPr>
          <a:xfrm flipH="1">
            <a:off x="6779418" y="5064760"/>
            <a:ext cx="1176758" cy="5346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9" y="2839189"/>
            <a:ext cx="624145" cy="62414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 flipV="1">
            <a:off x="6115436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2579126" y="4594063"/>
            <a:ext cx="1314080" cy="1228906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5834404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960019" y="5045780"/>
            <a:ext cx="1382461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12" y="1703402"/>
            <a:ext cx="964794" cy="9647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81" y="702160"/>
            <a:ext cx="773400" cy="773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39" y="1626782"/>
            <a:ext cx="624145" cy="624145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274972" y="3479532"/>
            <a:ext cx="1524000" cy="1524000"/>
            <a:chOff x="9751219" y="2807638"/>
            <a:chExt cx="1524000" cy="1524000"/>
          </a:xfrm>
        </p:grpSpPr>
        <p:sp>
          <p:nvSpPr>
            <p:cNvPr id="51" name="Oval 50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5185466" y="5942687"/>
            <a:ext cx="598602" cy="598602"/>
            <a:chOff x="5185466" y="5942687"/>
            <a:chExt cx="598602" cy="59860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839" y="5965059"/>
              <a:ext cx="576229" cy="576229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85466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5865037" y="5942687"/>
            <a:ext cx="598602" cy="598602"/>
            <a:chOff x="5865037" y="5942687"/>
            <a:chExt cx="598602" cy="598602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0462" y="5958597"/>
              <a:ext cx="582691" cy="58269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5037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616163" y="5942687"/>
            <a:ext cx="598602" cy="598602"/>
            <a:chOff x="6616163" y="5942687"/>
            <a:chExt cx="598602" cy="598602"/>
          </a:xfrm>
        </p:grpSpPr>
        <p:pic>
          <p:nvPicPr>
            <p:cNvPr id="1026" name="Picture 2" descr="Image result for qemu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67"/>
            <a:stretch/>
          </p:blipFill>
          <p:spPr bwMode="auto">
            <a:xfrm>
              <a:off x="6621839" y="5955711"/>
              <a:ext cx="592926" cy="58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16163" y="5942687"/>
              <a:ext cx="598602" cy="598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935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Overlay Generation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785" y="1624464"/>
            <a:ext cx="1524000" cy="1524000"/>
            <a:chOff x="606719" y="2819400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1471948" y="3370095"/>
              <a:ext cx="469016" cy="43861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63" y="3298401"/>
              <a:ext cx="482693" cy="482693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62" y="4992911"/>
            <a:ext cx="773400" cy="77340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573939" y="188319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559398" y="297192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559398" y="3559361"/>
            <a:ext cx="3265669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119173" y="6048768"/>
            <a:ext cx="9394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&lt;form action=“/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signature = “0x45AB…”, id = “0x0ab”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430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Overlay Generation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785" y="1624464"/>
            <a:ext cx="1524000" cy="1524000"/>
            <a:chOff x="606719" y="2819400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1471948" y="3370095"/>
              <a:ext cx="469016" cy="43861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63" y="3298401"/>
              <a:ext cx="482693" cy="482693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8759729" y="3572319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/>
          <a:srcRect l="35542" t="19680" r="35441" b="39379"/>
          <a:stretch/>
        </p:blipFill>
        <p:spPr>
          <a:xfrm>
            <a:off x="3858683" y="5009993"/>
            <a:ext cx="1018563" cy="73852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363010" y="5112402"/>
            <a:ext cx="533701" cy="5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51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913019" y="1168034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188" y="4459275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endCxn id="3074" idx="1"/>
          </p:cNvCxnSpPr>
          <p:nvPr/>
        </p:nvCxnSpPr>
        <p:spPr>
          <a:xfrm rot="5400000" flipH="1" flipV="1">
            <a:off x="6981617" y="965387"/>
            <a:ext cx="914366" cy="2948437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Input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785" y="1624464"/>
            <a:ext cx="1524000" cy="1524000"/>
            <a:chOff x="606719" y="2819400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1471948" y="3370095"/>
              <a:ext cx="469016" cy="43861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63" y="3298401"/>
              <a:ext cx="482693" cy="482693"/>
            </a:xfrm>
            <a:prstGeom prst="rect">
              <a:avLst/>
            </a:prstGeom>
          </p:spPr>
        </p:pic>
      </p:grp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2421" y="4787171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18754" y="4774282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8153" y="1938986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59398" y="1956488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88153" y="2490543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59398" y="2508045"/>
            <a:ext cx="114807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rate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7286" y="1318233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37286" y="3609240"/>
            <a:ext cx="181492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(mg/cc)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34563" y="4159266"/>
            <a:ext cx="185820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(mg/cc)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88153" y="3024628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46145" y="3042130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31888" y="1932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31888" y="24844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31888" y="30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Isosceles Triangle 41"/>
          <p:cNvSpPr/>
          <p:nvPr/>
        </p:nvSpPr>
        <p:spPr>
          <a:xfrm>
            <a:off x="7779081" y="184933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flipV="1">
            <a:off x="7779081" y="4641387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3"/>
            <a:endCxn id="43" idx="3"/>
          </p:cNvCxnSpPr>
          <p:nvPr/>
        </p:nvCxnSpPr>
        <p:spPr>
          <a:xfrm>
            <a:off x="7868836" y="2004081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25067" y="2062071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311372" y="3821946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226837" y="3607112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311372" y="4331525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226837" y="4116691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44780" y="3745746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471258" y="4245515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32029" y="36132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92472" y="4111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4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19" y="2144384"/>
            <a:ext cx="255037" cy="24281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5"/>
          <a:srcRect l="35542" t="19680" r="35441" b="39379"/>
          <a:stretch/>
        </p:blipFill>
        <p:spPr>
          <a:xfrm>
            <a:off x="3858683" y="5009993"/>
            <a:ext cx="1018563" cy="73852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329">
            <a:off x="3413392" y="5123706"/>
            <a:ext cx="454437" cy="454437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359971" y="4837807"/>
            <a:ext cx="2655556" cy="1026233"/>
            <a:chOff x="8028403" y="4522648"/>
            <a:chExt cx="2608016" cy="1026233"/>
          </a:xfrm>
        </p:grpSpPr>
        <p:sp>
          <p:nvSpPr>
            <p:cNvPr id="64" name="Rounded Rectangle 63"/>
            <p:cNvSpPr/>
            <p:nvPr/>
          </p:nvSpPr>
          <p:spPr>
            <a:xfrm>
              <a:off x="8028403" y="4522648"/>
              <a:ext cx="2608016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6673711" y="1947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673711" y="2499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73711" y="303963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73852" y="3628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34295" y="41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8495114" y="1584653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578" y="5033088"/>
            <a:ext cx="1143000" cy="1143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8973874" y="2034251"/>
            <a:ext cx="2609805" cy="25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02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4864E-7 2.59259E-6 L 0.01094 2.59259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181E-6 -2.59259E-6 L 0.03413 0.001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887E-7 -4.07407E-6 L -0.01967 0.4030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0" grpId="0" animBg="1"/>
      <p:bldP spid="51" grpId="0" animBg="1"/>
      <p:bldP spid="71" grpId="0"/>
      <p:bldP spid="72" grpId="0"/>
      <p:bldP spid="73" grpId="0"/>
      <p:bldP spid="74" grpId="0"/>
      <p:bldP spid="75" grpId="0"/>
      <p:bldP spid="7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2971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3326334"/>
            <a:ext cx="12187238" cy="3531665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3419" y="2971801"/>
            <a:ext cx="76938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2971801"/>
            <a:ext cx="28932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3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09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Freezing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29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121819" y="3296554"/>
            <a:ext cx="16764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Combination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4038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98019" y="4056746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8731" y="4469496"/>
            <a:ext cx="12187238" cy="238850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98219" y="4038600"/>
            <a:ext cx="7380288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731" y="4038600"/>
            <a:ext cx="3121819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4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Combination</a:t>
            </a:r>
          </a:p>
          <a:p>
            <a:r>
              <a:rPr lang="en-US" dirty="0"/>
              <a:t>How to determine when to engage?</a:t>
            </a:r>
          </a:p>
          <a:p>
            <a:pPr lvl="1"/>
            <a:r>
              <a:rPr lang="en-US" dirty="0"/>
              <a:t>Track pointer</a:t>
            </a:r>
          </a:p>
          <a:p>
            <a:pPr lvl="1"/>
            <a:r>
              <a:rPr lang="en-US" dirty="0"/>
              <a:t>Mouse movement on the overlay</a:t>
            </a:r>
          </a:p>
          <a:p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22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and TCB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353219" y="1627154"/>
            <a:ext cx="4460121" cy="44225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541419" y="689561"/>
            <a:ext cx="1524000" cy="1524000"/>
            <a:chOff x="9751219" y="2807638"/>
            <a:chExt cx="1524000" cy="1524000"/>
          </a:xfrm>
        </p:grpSpPr>
        <p:sp>
          <p:nvSpPr>
            <p:cNvPr id="35" name="Oval 34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139512" y="2381385"/>
            <a:ext cx="1563707" cy="461598"/>
            <a:chOff x="5139512" y="2381385"/>
            <a:chExt cx="1563707" cy="4615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381385"/>
              <a:ext cx="461598" cy="461598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749112" y="239801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25.16M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9512" y="2971800"/>
            <a:ext cx="1563707" cy="459330"/>
            <a:chOff x="5139512" y="2971800"/>
            <a:chExt cx="1563707" cy="4593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971800"/>
              <a:ext cx="459330" cy="45933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5749112" y="3014513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20.92M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076441" y="3572647"/>
            <a:ext cx="1254138" cy="478654"/>
            <a:chOff x="5076441" y="3572647"/>
            <a:chExt cx="1254138" cy="478654"/>
          </a:xfrm>
        </p:grpSpPr>
        <p:pic>
          <p:nvPicPr>
            <p:cNvPr id="2050" name="Picture 2" descr="Image result for spidermonkey firefox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37" b="6168"/>
            <a:stretch/>
          </p:blipFill>
          <p:spPr bwMode="auto">
            <a:xfrm>
              <a:off x="5076441" y="3572647"/>
              <a:ext cx="546446" cy="47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/>
            <p:cNvSpPr/>
            <p:nvPr/>
          </p:nvSpPr>
          <p:spPr>
            <a:xfrm>
              <a:off x="5825312" y="3623957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2M</a:t>
              </a:r>
              <a:endParaRPr 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139513" y="4167418"/>
            <a:ext cx="1280834" cy="459330"/>
            <a:chOff x="5139513" y="4167418"/>
            <a:chExt cx="1280834" cy="459330"/>
          </a:xfrm>
        </p:grpSpPr>
        <p:pic>
          <p:nvPicPr>
            <p:cNvPr id="2052" name="Picture 4" descr="Image result for arch linux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513" y="4167418"/>
              <a:ext cx="459330" cy="45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/>
            <p:cNvSpPr/>
            <p:nvPr/>
          </p:nvSpPr>
          <p:spPr>
            <a:xfrm>
              <a:off x="5825312" y="4212417"/>
              <a:ext cx="595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71K</a:t>
              </a:r>
              <a:endParaRPr lang="en-US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55301" y="4822916"/>
            <a:ext cx="1393286" cy="467586"/>
            <a:chOff x="5155301" y="4822916"/>
            <a:chExt cx="1393286" cy="46758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301" y="4822916"/>
              <a:ext cx="467586" cy="467586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825312" y="4872043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600K</a:t>
              </a:r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139512" y="5450206"/>
            <a:ext cx="1639907" cy="581028"/>
            <a:chOff x="5139512" y="5450206"/>
            <a:chExt cx="1639907" cy="581028"/>
          </a:xfrm>
        </p:grpSpPr>
        <p:pic>
          <p:nvPicPr>
            <p:cNvPr id="2054" name="Picture 6" descr="Image result for linux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3" t="3112" r="1931" b="4059"/>
            <a:stretch/>
          </p:blipFill>
          <p:spPr bwMode="auto">
            <a:xfrm>
              <a:off x="5139512" y="5450206"/>
              <a:ext cx="500886" cy="58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5825312" y="555605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36.68M</a:t>
              </a:r>
              <a:endParaRPr lang="en-US" dirty="0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2"/>
          <a:srcRect l="35542" t="19680" r="35441" b="39379"/>
          <a:stretch/>
        </p:blipFill>
        <p:spPr>
          <a:xfrm>
            <a:off x="9675019" y="1921707"/>
            <a:ext cx="805047" cy="583708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9458938" y="2842983"/>
            <a:ext cx="1523561" cy="584561"/>
            <a:chOff x="9458938" y="2842983"/>
            <a:chExt cx="1523561" cy="58456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2842983"/>
              <a:ext cx="584561" cy="584561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10323344" y="2950597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1.9K</a:t>
              </a:r>
              <a:endParaRPr lang="en-US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456670" y="3505200"/>
            <a:ext cx="1525829" cy="584561"/>
            <a:chOff x="9456670" y="3427544"/>
            <a:chExt cx="1525829" cy="58456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6670" y="3427544"/>
              <a:ext cx="584561" cy="584561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10323344" y="3635594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3.5K</a:t>
              </a:r>
              <a:endParaRPr lang="en-US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458938" y="4294507"/>
            <a:ext cx="1523561" cy="582293"/>
            <a:chOff x="9458938" y="4174956"/>
            <a:chExt cx="1523561" cy="5822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4174956"/>
              <a:ext cx="582293" cy="58229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10323344" y="4281436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3.5K</a:t>
              </a:r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267428" y="5117068"/>
            <a:ext cx="1779191" cy="369332"/>
            <a:chOff x="9267428" y="5056966"/>
            <a:chExt cx="1779191" cy="369332"/>
          </a:xfrm>
        </p:grpSpPr>
        <p:pic>
          <p:nvPicPr>
            <p:cNvPr id="2056" name="Picture 8" descr="Image result for tinycore linux logo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7428" y="5073100"/>
              <a:ext cx="967581" cy="336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/>
            <p:cNvSpPr/>
            <p:nvPr/>
          </p:nvSpPr>
          <p:spPr>
            <a:xfrm>
              <a:off x="10323344" y="5056966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121K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795" y="2579054"/>
            <a:ext cx="5453359" cy="290734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and TCB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759619" y="1639854"/>
            <a:ext cx="4460121" cy="442256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041377" y="4492720"/>
            <a:ext cx="5434778" cy="95975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8074819" y="960798"/>
            <a:ext cx="1524000" cy="1524000"/>
            <a:chOff x="9751219" y="2807638"/>
            <a:chExt cx="1524000" cy="1524000"/>
          </a:xfrm>
        </p:grpSpPr>
        <p:sp>
          <p:nvSpPr>
            <p:cNvPr id="35" name="Oval 34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5034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9266" b="-1"/>
          <a:stretch/>
        </p:blipFill>
        <p:spPr>
          <a:xfrm>
            <a:off x="1449388" y="2819400"/>
            <a:ext cx="7696200" cy="94344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1161"/>
          <a:stretch/>
        </p:blipFill>
        <p:spPr>
          <a:xfrm>
            <a:off x="1445417" y="1447800"/>
            <a:ext cx="7696202" cy="1362806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34" y="4403726"/>
            <a:ext cx="2743200" cy="1543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798" y="4403726"/>
            <a:ext cx="1905000" cy="190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19" y="4615648"/>
            <a:ext cx="570223" cy="9503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281" y="4375152"/>
            <a:ext cx="1905000" cy="1905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94503" y="3427193"/>
            <a:ext cx="426344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104299" y="2480789"/>
            <a:ext cx="507328" cy="113307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Trusted path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60" y="2514600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110611" y="2452936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031395" y="2557903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420968" y="3014179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73792" y="41469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14747" y="414690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09006" y="41469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61123" y="414690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736099" y="2929121"/>
            <a:ext cx="353306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71" y="1953922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90" y="2436013"/>
            <a:ext cx="687334" cy="687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319" y="1528017"/>
            <a:ext cx="1051280" cy="10512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377" y="1362332"/>
            <a:ext cx="1051280" cy="10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895165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75" y="1572578"/>
            <a:ext cx="2265044" cy="22650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19" y="1713294"/>
            <a:ext cx="220980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38" y="16002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1408566" y="2938848"/>
            <a:ext cx="5068320" cy="1921476"/>
            <a:chOff x="1408566" y="2938848"/>
            <a:chExt cx="5068320" cy="1921476"/>
          </a:xfrm>
        </p:grpSpPr>
        <p:grpSp>
          <p:nvGrpSpPr>
            <p:cNvPr id="2" name="Group 1"/>
            <p:cNvGrpSpPr/>
            <p:nvPr/>
          </p:nvGrpSpPr>
          <p:grpSpPr>
            <a:xfrm>
              <a:off x="1408566" y="2938848"/>
              <a:ext cx="2959388" cy="1921476"/>
              <a:chOff x="1408566" y="2938848"/>
              <a:chExt cx="2959388" cy="19214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7F2472E-7814-014B-844C-B3CB1B37A9BB}"/>
                  </a:ext>
                </a:extLst>
              </p:cNvPr>
              <p:cNvSpPr/>
              <p:nvPr/>
            </p:nvSpPr>
            <p:spPr>
              <a:xfrm>
                <a:off x="1408566" y="2938848"/>
                <a:ext cx="1869628" cy="1921476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D90FFE-5B5B-AD48-B1A8-8DE15EFDE1E2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3278194" y="3561749"/>
                <a:ext cx="1089760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2633A9-A2F8-E948-9114-AEE743AE4EBF}"/>
                </a:ext>
              </a:extLst>
            </p:cNvPr>
            <p:cNvSpPr/>
            <p:nvPr/>
          </p:nvSpPr>
          <p:spPr>
            <a:xfrm>
              <a:off x="4367954" y="2938848"/>
              <a:ext cx="2108932" cy="1245801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3: Overlay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50219" y="1702901"/>
            <a:ext cx="3439915" cy="2129906"/>
            <a:chOff x="3486898" y="2484209"/>
            <a:chExt cx="3439915" cy="2129906"/>
          </a:xfrm>
        </p:grpSpPr>
        <p:grpSp>
          <p:nvGrpSpPr>
            <p:cNvPr id="8" name="Group 7"/>
            <p:cNvGrpSpPr/>
            <p:nvPr/>
          </p:nvGrpSpPr>
          <p:grpSpPr>
            <a:xfrm>
              <a:off x="3486898" y="2484209"/>
              <a:ext cx="3439915" cy="2129906"/>
              <a:chOff x="0" y="-100501"/>
              <a:chExt cx="3439915" cy="2129906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0" y="96520"/>
                <a:ext cx="3439915" cy="1932885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41643" y="1432694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Program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977976" y="1419805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2431" y="329580"/>
                <a:ext cx="118974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Calibri" panose="020F0502020204030204"/>
                  </a:rPr>
                  <a:t>Heart beat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2431" y="881137"/>
                <a:ext cx="803425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Insulin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0319" y="-100501"/>
                <a:ext cx="1584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Remote device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755229" y="289678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75</a:t>
              </a: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55229" y="345676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30</a:t>
              </a: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782" y="4147888"/>
            <a:ext cx="1565912" cy="156591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7389019" y="1702901"/>
            <a:ext cx="3439915" cy="2129906"/>
            <a:chOff x="0" y="-100501"/>
            <a:chExt cx="3439915" cy="2129906"/>
          </a:xfrm>
        </p:grpSpPr>
        <p:sp>
          <p:nvSpPr>
            <p:cNvPr id="25" name="Rounded Rectangle 24"/>
            <p:cNvSpPr/>
            <p:nvPr/>
          </p:nvSpPr>
          <p:spPr>
            <a:xfrm>
              <a:off x="0" y="96520"/>
              <a:ext cx="3439915" cy="1932885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1643" y="1432694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77976" y="141980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2431" y="329580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2431" y="881137"/>
              <a:ext cx="80342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19" y="-10050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19" y="4147888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77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Backup slides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Building trusted path is </a:t>
                </a:r>
                <a:r>
                  <a:rPr lang="en-US" dirty="0">
                    <a:solidFill>
                      <a:srgbClr val="FF0000"/>
                    </a:solidFill>
                  </a:rPr>
                  <a:t>non-trivial</a:t>
                </a:r>
              </a:p>
              <a:p>
                <a:r>
                  <a:rPr lang="en-US" dirty="0"/>
                  <a:t>Existing solutions: build the systems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…</a:t>
                </a:r>
              </a:p>
              <a:p>
                <a:r>
                  <a:rPr lang="en-US" dirty="0"/>
                  <a:t>Route to take: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Security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System</a:t>
                </a:r>
              </a:p>
              <a:p>
                <a:r>
                  <a:rPr lang="en-US" dirty="0"/>
                  <a:t>This approach gave us ProtectIOn</a:t>
                </a:r>
              </a:p>
              <a:p>
                <a:endParaRPr lang="en-US" dirty="0"/>
              </a:p>
              <a:p>
                <a:r>
                  <a:rPr lang="en-US" dirty="0"/>
                  <a:t>Root-of-trust</a:t>
                </a:r>
              </a:p>
              <a:p>
                <a:r>
                  <a:rPr lang="en-US" dirty="0"/>
                  <a:t>How to extend it to platforms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C6DF-A55F-4832-A248-A194DDF890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learnt?</a:t>
            </a:r>
          </a:p>
        </p:txBody>
      </p:sp>
    </p:spTree>
    <p:extLst>
      <p:ext uri="{BB962C8B-B14F-4D97-AF65-F5344CB8AC3E}">
        <p14:creationId xmlns:p14="http://schemas.microsoft.com/office/powerpoint/2010/main" val="2826566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B828-7D97-48AF-BD43-FF30569758F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5259"/>
          <a:stretch/>
        </p:blipFill>
        <p:spPr>
          <a:xfrm>
            <a:off x="1082487" y="2133600"/>
            <a:ext cx="3410932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14A53C-7392-9D41-8F5B-98C84F095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86" r="-186"/>
          <a:stretch/>
        </p:blipFill>
        <p:spPr>
          <a:xfrm>
            <a:off x="7617619" y="2133600"/>
            <a:ext cx="3298892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71CD9-758E-3249-9882-E8C092C76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6" r="33413"/>
          <a:stretch/>
        </p:blipFill>
        <p:spPr>
          <a:xfrm>
            <a:off x="4493419" y="2133600"/>
            <a:ext cx="3124200" cy="2590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3850" y="6093282"/>
            <a:ext cx="6092825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/>
              <a:t>Fidelius</a:t>
            </a:r>
            <a:r>
              <a:rPr lang="en-US" sz="800" dirty="0"/>
              <a:t>: Protecting User Secrets from Compromised Browsers, Saba </a:t>
            </a:r>
            <a:r>
              <a:rPr lang="en-US" sz="800" dirty="0" err="1" smtClean="0"/>
              <a:t>Eskandarian</a:t>
            </a:r>
            <a:r>
              <a:rPr lang="en-US" sz="800" dirty="0" smtClean="0"/>
              <a:t> et al., S&amp;P 2018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63289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1: Transaction Confirmation Device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259013" y="2168682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48015" y="5232425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4348" y="5219536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53747" y="2384240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4992" y="2401742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53747" y="2935797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4992" y="2953299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39533" y="2125436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02880" y="197166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02880" y="4054494"/>
            <a:ext cx="18389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00157" y="4604520"/>
            <a:ext cx="188224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3747" y="3469882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11739" y="348738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97482" y="23774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97482" y="29297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97482" y="34698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4544675" y="2294585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flipV="1">
            <a:off x="4544675" y="508664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9" idx="3"/>
            <a:endCxn id="50" idx="3"/>
          </p:cNvCxnSpPr>
          <p:nvPr/>
        </p:nvCxnSpPr>
        <p:spPr>
          <a:xfrm>
            <a:off x="4634430" y="2449335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590661" y="2507325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076966" y="4267200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992432" y="4052366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076966" y="4776779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992432" y="4561945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10374" y="4191000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505086" y="4690769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997623" y="40584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58066" y="45567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8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207" y="4602227"/>
            <a:ext cx="1234617" cy="1234617"/>
          </a:xfrm>
        </p:spPr>
      </p:pic>
      <p:grpSp>
        <p:nvGrpSpPr>
          <p:cNvPr id="39" name="Group 38"/>
          <p:cNvGrpSpPr/>
          <p:nvPr/>
        </p:nvGrpSpPr>
        <p:grpSpPr>
          <a:xfrm>
            <a:off x="9763126" y="1352801"/>
            <a:ext cx="1153385" cy="1154524"/>
            <a:chOff x="8353048" y="2057400"/>
            <a:chExt cx="2532507" cy="253500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2057400"/>
              <a:ext cx="1153385" cy="115338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6" y="2057401"/>
              <a:ext cx="1148348" cy="114834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3439022"/>
              <a:ext cx="1153385" cy="115338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7" y="3438144"/>
              <a:ext cx="1148348" cy="1148348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85" y="2903683"/>
            <a:ext cx="1236091" cy="1236091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5545788" y="1369445"/>
            <a:ext cx="2605231" cy="5162551"/>
            <a:chOff x="6025063" y="1369445"/>
            <a:chExt cx="2605231" cy="5162551"/>
          </a:xfrm>
        </p:grpSpPr>
        <p:pic>
          <p:nvPicPr>
            <p:cNvPr id="55" name="Picture 4" descr="Image result for transaction confirmation device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063" y="1369445"/>
              <a:ext cx="2605231" cy="516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6271838" y="3982430"/>
              <a:ext cx="2023311" cy="161582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Android Protected Confirmation</a:t>
              </a:r>
            </a:p>
            <a:p>
              <a:pPr lvl="0">
                <a:defRPr/>
              </a:pP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You are going to program </a:t>
              </a: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Heart beat 75 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Insulin 177U</a:t>
              </a: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Basal rate 0.025 U/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Hr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Low level 60 mg/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High level 105 mg/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And </a:t>
              </a: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more </a:t>
              </a: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……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5821024" y="1971661"/>
            <a:ext cx="2106229" cy="40481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7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1597819" y="1371600"/>
            <a:ext cx="3282503" cy="2184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9" y="3942105"/>
            <a:ext cx="3952105" cy="2270728"/>
          </a:xfrm>
          <a:prstGeom prst="rect">
            <a:avLst/>
          </a:prstGeom>
        </p:spPr>
      </p:pic>
      <p:pic>
        <p:nvPicPr>
          <p:cNvPr id="9" name="Picture 8" descr="Image result for password rev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27" y="3676474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7770019" y="1219200"/>
            <a:ext cx="3192053" cy="22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6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2: Input Signing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908207" y="2950304"/>
            <a:ext cx="419937" cy="8335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95818" y="3918633"/>
            <a:ext cx="166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Trusted embedded device</a:t>
            </a:r>
          </a:p>
        </p:txBody>
      </p:sp>
      <p:pic>
        <p:nvPicPr>
          <p:cNvPr id="2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9320022" y="1402811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4151797" y="3449252"/>
            <a:ext cx="1484622" cy="11324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328144" y="2122613"/>
            <a:ext cx="2619651" cy="125261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6328144" y="3375231"/>
            <a:ext cx="2642432" cy="1730169"/>
          </a:xfrm>
          <a:prstGeom prst="bentConnector3">
            <a:avLst>
              <a:gd name="adj1" fmla="val 49303"/>
            </a:avLst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dana diabecare r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55" y="4450543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2464184"/>
            <a:ext cx="797064" cy="797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5152796"/>
            <a:ext cx="797064" cy="7970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49413" y="1821945"/>
            <a:ext cx="3539206" cy="3824517"/>
            <a:chOff x="627203" y="1821945"/>
            <a:chExt cx="3539206" cy="3824517"/>
          </a:xfrm>
        </p:grpSpPr>
        <p:sp>
          <p:nvSpPr>
            <p:cNvPr id="67" name="Rounded Rectangle 66"/>
            <p:cNvSpPr/>
            <p:nvPr/>
          </p:nvSpPr>
          <p:spPr>
            <a:xfrm>
              <a:off x="627203" y="2018966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116205" y="5082709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52538" y="5069820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21937" y="2234524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93182" y="2252026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21937" y="2786081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182" y="2803583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07723" y="1975720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1070" y="1821945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71070" y="3904778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8347" y="4454804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21937" y="3320166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9929" y="3337668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65672" y="22277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65672" y="278002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65672" y="332016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>
              <a:off x="3912865" y="2144869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flipV="1">
              <a:off x="3912865" y="493692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3"/>
              <a:endCxn id="84" idx="3"/>
            </p:cNvCxnSpPr>
            <p:nvPr/>
          </p:nvCxnSpPr>
          <p:spPr>
            <a:xfrm>
              <a:off x="4002620" y="2299619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3958851" y="2357609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2445156" y="4117484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3360622" y="3902650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2445156" y="4627063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3360622" y="4412229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78564" y="4041284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73276" y="4541053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365813" y="39087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26256" y="440700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61" y="2227839"/>
            <a:ext cx="583794" cy="5837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57132" y="2820988"/>
            <a:ext cx="263148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Heart beat 75 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Insulin 177U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Basal rate 0.025 U/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Hr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Low level 60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High level 105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8516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</a:t>
            </a:r>
            <a:r>
              <a:rPr lang="en-US" dirty="0" smtClean="0"/>
              <a:t>Display manipulation attack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1777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</a:t>
            </a:r>
            <a:r>
              <a:rPr lang="en-US" dirty="0" smtClean="0"/>
              <a:t>177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</a:t>
            </a:r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</a:t>
            </a:r>
            <a:r>
              <a:rPr lang="en-US" dirty="0" smtClean="0"/>
              <a:t>17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4" y="1413219"/>
            <a:ext cx="1239363" cy="12393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03419" y="3125298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03419" y="4012156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3: Overlay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54" y="5285429"/>
            <a:ext cx="1149760" cy="11497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19" y="5291458"/>
            <a:ext cx="1143000" cy="1143000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>
            <a:off x="1500695" y="1308282"/>
            <a:ext cx="3539206" cy="3824517"/>
            <a:chOff x="1259013" y="1971661"/>
            <a:chExt cx="3539206" cy="3824517"/>
          </a:xfrm>
        </p:grpSpPr>
        <p:sp>
          <p:nvSpPr>
            <p:cNvPr id="90" name="Rounded Rectangle 89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6" name="Isosceles Triangle 105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Isosceles Triangle 106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/>
            <p:cNvCxnSpPr>
              <a:stCxn id="106" idx="3"/>
              <a:endCxn id="107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377305" y="1308282"/>
            <a:ext cx="3539206" cy="3824517"/>
            <a:chOff x="1259013" y="1971661"/>
            <a:chExt cx="3539206" cy="3824517"/>
          </a:xfrm>
        </p:grpSpPr>
        <p:sp>
          <p:nvSpPr>
            <p:cNvPr id="119" name="Rounded Rectangle 11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5" name="Isosceles Triangle 13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/>
            <p:cNvCxnSpPr>
              <a:stCxn id="135" idx="3"/>
              <a:endCxn id="13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785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048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3705</TotalTime>
  <Words>1221</Words>
  <Application>Microsoft Office PowerPoint</Application>
  <PresentationFormat>Custom</PresentationFormat>
  <Paragraphs>443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Arial</vt:lpstr>
      <vt:lpstr>Calibri</vt:lpstr>
      <vt:lpstr>Cambria Math</vt:lpstr>
      <vt:lpstr>Consolas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Motivation</vt:lpstr>
      <vt:lpstr>Remote Trusted path</vt:lpstr>
      <vt:lpstr>Solution 1: Transaction Confirmation Device</vt:lpstr>
      <vt:lpstr>Solution 2: Input Signing</vt:lpstr>
      <vt:lpstr>IntegriKey – Display manipulation attack</vt:lpstr>
      <vt:lpstr>Observation 1</vt:lpstr>
      <vt:lpstr>Solution 3: Overlay</vt:lpstr>
      <vt:lpstr>Overlay: Output Manipulation</vt:lpstr>
      <vt:lpstr>Overlay: Output Manipulation</vt:lpstr>
      <vt:lpstr>Overlay: Output Manipulation</vt:lpstr>
      <vt:lpstr>Overlay: Output Manipulation</vt:lpstr>
      <vt:lpstr>Observation 2</vt:lpstr>
      <vt:lpstr>Overlay: Early Form Submission Attack</vt:lpstr>
      <vt:lpstr>Observation 3</vt:lpstr>
      <vt:lpstr>Requirements</vt:lpstr>
      <vt:lpstr>ProtectIOn</vt:lpstr>
      <vt:lpstr>IO Integrity – Overlay Generation</vt:lpstr>
      <vt:lpstr>IO Integrity – Overlay Generation</vt:lpstr>
      <vt:lpstr>IO Integrity – Input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Prototype and TCB</vt:lpstr>
      <vt:lpstr>Prototype and TCB</vt:lpstr>
      <vt:lpstr>Performance</vt:lpstr>
      <vt:lpstr>PowerPoint Presentation</vt:lpstr>
      <vt:lpstr>Other Trusted Path Solutions</vt:lpstr>
      <vt:lpstr>Approach Overview</vt:lpstr>
      <vt:lpstr>Solution 3: Overlay</vt:lpstr>
      <vt:lpstr>PowerPoint Presentation</vt:lpstr>
      <vt:lpstr>What we learnt?</vt:lpstr>
      <vt:lpstr>How to Build a Trusted Path</vt:lpstr>
      <vt:lpstr>Definition: Violation of Input/output Integrity</vt:lpstr>
      <vt:lpstr>Verification</vt:lpstr>
      <vt:lpstr>Fidelius – Output Integrity </vt:lpstr>
      <vt:lpstr>Motivation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286</cp:revision>
  <cp:lastPrinted>2013-06-08T11:22:51Z</cp:lastPrinted>
  <dcterms:created xsi:type="dcterms:W3CDTF">2019-12-03T10:53:56Z</dcterms:created>
  <dcterms:modified xsi:type="dcterms:W3CDTF">2020-02-20T15:06:24Z</dcterms:modified>
</cp:coreProperties>
</file>